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7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9246CCE-CD82-4EA1-8645-5C87FB418F1E}" type="datetimeFigureOut">
              <a:rPr lang="en-US" smtClean="0"/>
              <a:t>2/25/2013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CC30304-D704-413A-8908-7277348066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flipped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7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flip the classroom?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Inexperienced students are not able (willing?) to decipher</a:t>
            </a:r>
            <a:r>
              <a:rPr lang="en-US" dirty="0"/>
              <a:t> </a:t>
            </a:r>
            <a:r>
              <a:rPr lang="en-US" dirty="0" smtClean="0"/>
              <a:t>and extend technical material on their own</a:t>
            </a:r>
          </a:p>
          <a:p>
            <a:r>
              <a:rPr lang="en-US" dirty="0"/>
              <a:t>Time in classroom is </a:t>
            </a:r>
            <a:r>
              <a:rPr lang="en-US" dirty="0" smtClean="0"/>
              <a:t>limited</a:t>
            </a:r>
          </a:p>
          <a:p>
            <a:r>
              <a:rPr lang="en-US" dirty="0" smtClean="0"/>
              <a:t>Building blocks of problem solving (definitions, principles, formulas) can be delivered effectively in many different ways</a:t>
            </a:r>
          </a:p>
          <a:p>
            <a:r>
              <a:rPr lang="en-US" dirty="0" smtClean="0"/>
              <a:t>Development of a student’s experience and confidence in applying the tools, and especially their ability to extend it to novel settings, is not easy to “deliver” to a student</a:t>
            </a:r>
          </a:p>
          <a:p>
            <a:r>
              <a:rPr lang="en-US" dirty="0" smtClean="0"/>
              <a:t>One Solution: Allow class time for hands-on supervision to reduce frustration of struggling alone with homework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4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faddish</a:t>
            </a:r>
          </a:p>
          <a:p>
            <a:r>
              <a:rPr lang="en-US" dirty="0" smtClean="0"/>
              <a:t>Learning theory suggests it should</a:t>
            </a:r>
          </a:p>
          <a:p>
            <a:r>
              <a:rPr lang="en-US" dirty="0" smtClean="0"/>
              <a:t>It is hard to do serious studies of whether or not it works because of the difficulty in randomizing students to treatments</a:t>
            </a:r>
          </a:p>
          <a:p>
            <a:r>
              <a:rPr lang="en-US" dirty="0" smtClean="0"/>
              <a:t>Observational studies are the best we can do</a:t>
            </a:r>
          </a:p>
          <a:p>
            <a:r>
              <a:rPr lang="en-US" dirty="0" smtClean="0"/>
              <a:t>My colleagues and I are trying one of these this term and will know more in at the end of the 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74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students like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Dear [Chairman]:</a:t>
            </a:r>
            <a:br>
              <a:rPr lang="en-US" dirty="0"/>
            </a:br>
            <a:r>
              <a:rPr lang="en-US" dirty="0"/>
              <a:t>As I hope you are aware, this semester, Professor Stokes has decided to try the "flipped-classroom model." </a:t>
            </a:r>
            <a:r>
              <a:rPr lang="en-US" b="1" dirty="0"/>
              <a:t>This involves the students practically teaching all the class material to themselves through the text reading, online "You-Tube" videos, etc. This also includes us (the students) being quizzed via online evaluations on the material before it is even mentioned in class</a:t>
            </a:r>
            <a:r>
              <a:rPr lang="en-US" dirty="0"/>
              <a:t>. …</a:t>
            </a:r>
          </a:p>
          <a:p>
            <a:r>
              <a:rPr lang="en-US" dirty="0"/>
              <a:t>Sincerely, [Disgruntled Student]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12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many students (and faculty)</a:t>
            </a:r>
          </a:p>
          <a:p>
            <a:pPr marL="0" indent="0">
              <a:buNone/>
            </a:pPr>
            <a:r>
              <a:rPr lang="en-US" dirty="0" smtClean="0"/>
              <a:t>		Teaching = lecturing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Students (like most of us) don’t like having their schedules dictated to them</a:t>
            </a:r>
          </a:p>
          <a:p>
            <a:endParaRPr lang="en-US" dirty="0"/>
          </a:p>
          <a:p>
            <a:r>
              <a:rPr lang="en-US" dirty="0" smtClean="0"/>
              <a:t>Aren’t aware of the supportive literature on </a:t>
            </a:r>
            <a:r>
              <a:rPr lang="en-US" dirty="0"/>
              <a:t>learning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668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 to our topic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Expensive university’s competitive advantage is </a:t>
            </a:r>
            <a:r>
              <a:rPr lang="en-US" b="1" dirty="0" smtClean="0"/>
              <a:t>no longer </a:t>
            </a:r>
            <a:r>
              <a:rPr lang="en-US" dirty="0" smtClean="0"/>
              <a:t>in their stable of lecturers </a:t>
            </a:r>
            <a:r>
              <a:rPr lang="en-US" dirty="0"/>
              <a:t>(</a:t>
            </a:r>
            <a:r>
              <a:rPr lang="en-US" dirty="0" smtClean="0"/>
              <a:t>e.g., TED talks)</a:t>
            </a:r>
          </a:p>
          <a:p>
            <a:r>
              <a:rPr lang="en-US" dirty="0" smtClean="0"/>
              <a:t>In </a:t>
            </a:r>
            <a:r>
              <a:rPr lang="en-US" dirty="0"/>
              <a:t>the lower level </a:t>
            </a:r>
            <a:r>
              <a:rPr lang="en-US" dirty="0" smtClean="0"/>
              <a:t>courses, it is </a:t>
            </a:r>
            <a:r>
              <a:rPr lang="en-US" b="1" dirty="0" smtClean="0"/>
              <a:t>also not </a:t>
            </a:r>
            <a:r>
              <a:rPr lang="en-US" dirty="0" smtClean="0"/>
              <a:t>in content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 what is it?</a:t>
            </a:r>
            <a:endParaRPr lang="en-US" dirty="0"/>
          </a:p>
          <a:p>
            <a:r>
              <a:rPr lang="en-US" dirty="0" smtClean="0"/>
              <a:t>Helping students develop deeper understanding of the material by requiring that they extend themselves, with a faculty “coach” present. </a:t>
            </a:r>
          </a:p>
          <a:p>
            <a:r>
              <a:rPr lang="en-US" dirty="0" smtClean="0"/>
              <a:t>Constantly updating teaching materials</a:t>
            </a:r>
          </a:p>
          <a:p>
            <a:endParaRPr lang="en-US" dirty="0"/>
          </a:p>
          <a:p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653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prove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visibility, via research and other outlets</a:t>
            </a:r>
          </a:p>
          <a:p>
            <a:endParaRPr lang="en-US" dirty="0" smtClean="0"/>
          </a:p>
          <a:p>
            <a:r>
              <a:rPr lang="en-US" dirty="0" smtClean="0"/>
              <a:t>Assessment must be real</a:t>
            </a:r>
          </a:p>
          <a:p>
            <a:r>
              <a:rPr lang="en-US" dirty="0" smtClean="0"/>
              <a:t>Must try to measure our value-added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8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2672</TotalTime>
  <Words>273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The flipped Classroom</vt:lpstr>
      <vt:lpstr>Why flip the classroom?</vt:lpstr>
      <vt:lpstr>Does it work?</vt:lpstr>
      <vt:lpstr>Do students like it?</vt:lpstr>
      <vt:lpstr>Why?</vt:lpstr>
      <vt:lpstr>Relationship to our topic today</vt:lpstr>
      <vt:lpstr>How do we prove it?</vt:lpstr>
    </vt:vector>
  </TitlesOfParts>
  <Company>Southern Methodist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flipped Classroom</dc:title>
  <dc:creator>Stokes, Lynne</dc:creator>
  <cp:lastModifiedBy>Beth Thornburg</cp:lastModifiedBy>
  <cp:revision>6</cp:revision>
  <dcterms:created xsi:type="dcterms:W3CDTF">2013-02-19T21:37:48Z</dcterms:created>
  <dcterms:modified xsi:type="dcterms:W3CDTF">2013-02-25T22:45:03Z</dcterms:modified>
</cp:coreProperties>
</file>